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58" r:id="rId2"/>
    <p:sldId id="285" r:id="rId3"/>
    <p:sldId id="284" r:id="rId4"/>
    <p:sldId id="272" r:id="rId5"/>
    <p:sldId id="277" r:id="rId6"/>
    <p:sldId id="282" r:id="rId7"/>
    <p:sldId id="280" r:id="rId8"/>
    <p:sldId id="278" r:id="rId9"/>
  </p:sldIdLst>
  <p:sldSz cx="9144000" cy="6858000" type="screen4x3"/>
  <p:notesSz cx="6794500" cy="9931400"/>
  <p:defaultTextStyle>
    <a:defPPr>
      <a:defRPr lang="en-US"/>
    </a:defPPr>
    <a:lvl1pPr algn="l" rtl="0" fontAlgn="base">
      <a:spcBef>
        <a:spcPct val="0"/>
      </a:spcBef>
      <a:spcAft>
        <a:spcPct val="0"/>
      </a:spcAft>
      <a:defRPr kern="1200">
        <a:solidFill>
          <a:schemeClr val="tx1"/>
        </a:solidFill>
        <a:latin typeface="Verdana" charset="0"/>
        <a:ea typeface="ヒラギノ角ゴ Pro W3" charset="0"/>
        <a:cs typeface="ヒラギノ角ゴ Pro W3" charset="0"/>
      </a:defRPr>
    </a:lvl1pPr>
    <a:lvl2pPr marL="457200" algn="l" rtl="0" fontAlgn="base">
      <a:spcBef>
        <a:spcPct val="0"/>
      </a:spcBef>
      <a:spcAft>
        <a:spcPct val="0"/>
      </a:spcAft>
      <a:defRPr kern="1200">
        <a:solidFill>
          <a:schemeClr val="tx1"/>
        </a:solidFill>
        <a:latin typeface="Verdana" charset="0"/>
        <a:ea typeface="ヒラギノ角ゴ Pro W3" charset="0"/>
        <a:cs typeface="ヒラギノ角ゴ Pro W3" charset="0"/>
      </a:defRPr>
    </a:lvl2pPr>
    <a:lvl3pPr marL="914400" algn="l" rtl="0" fontAlgn="base">
      <a:spcBef>
        <a:spcPct val="0"/>
      </a:spcBef>
      <a:spcAft>
        <a:spcPct val="0"/>
      </a:spcAft>
      <a:defRPr kern="1200">
        <a:solidFill>
          <a:schemeClr val="tx1"/>
        </a:solidFill>
        <a:latin typeface="Verdana" charset="0"/>
        <a:ea typeface="ヒラギノ角ゴ Pro W3" charset="0"/>
        <a:cs typeface="ヒラギノ角ゴ Pro W3" charset="0"/>
      </a:defRPr>
    </a:lvl3pPr>
    <a:lvl4pPr marL="1371600" algn="l" rtl="0" fontAlgn="base">
      <a:spcBef>
        <a:spcPct val="0"/>
      </a:spcBef>
      <a:spcAft>
        <a:spcPct val="0"/>
      </a:spcAft>
      <a:defRPr kern="1200">
        <a:solidFill>
          <a:schemeClr val="tx1"/>
        </a:solidFill>
        <a:latin typeface="Verdana" charset="0"/>
        <a:ea typeface="ヒラギノ角ゴ Pro W3" charset="0"/>
        <a:cs typeface="ヒラギノ角ゴ Pro W3" charset="0"/>
      </a:defRPr>
    </a:lvl4pPr>
    <a:lvl5pPr marL="1828800" algn="l" rtl="0" fontAlgn="base">
      <a:spcBef>
        <a:spcPct val="0"/>
      </a:spcBef>
      <a:spcAft>
        <a:spcPct val="0"/>
      </a:spcAft>
      <a:defRPr kern="1200">
        <a:solidFill>
          <a:schemeClr val="tx1"/>
        </a:solidFill>
        <a:latin typeface="Verdana" charset="0"/>
        <a:ea typeface="ヒラギノ角ゴ Pro W3" charset="0"/>
        <a:cs typeface="ヒラギノ角ゴ Pro W3" charset="0"/>
      </a:defRPr>
    </a:lvl5pPr>
    <a:lvl6pPr marL="2286000" algn="l" defTabSz="457200" rtl="0" eaLnBrk="1" latinLnBrk="0" hangingPunct="1">
      <a:defRPr kern="1200">
        <a:solidFill>
          <a:schemeClr val="tx1"/>
        </a:solidFill>
        <a:latin typeface="Verdana" charset="0"/>
        <a:ea typeface="ヒラギノ角ゴ Pro W3" charset="0"/>
        <a:cs typeface="ヒラギノ角ゴ Pro W3" charset="0"/>
      </a:defRPr>
    </a:lvl6pPr>
    <a:lvl7pPr marL="2743200" algn="l" defTabSz="457200" rtl="0" eaLnBrk="1" latinLnBrk="0" hangingPunct="1">
      <a:defRPr kern="1200">
        <a:solidFill>
          <a:schemeClr val="tx1"/>
        </a:solidFill>
        <a:latin typeface="Verdana" charset="0"/>
        <a:ea typeface="ヒラギノ角ゴ Pro W3" charset="0"/>
        <a:cs typeface="ヒラギノ角ゴ Pro W3" charset="0"/>
      </a:defRPr>
    </a:lvl7pPr>
    <a:lvl8pPr marL="3200400" algn="l" defTabSz="457200" rtl="0" eaLnBrk="1" latinLnBrk="0" hangingPunct="1">
      <a:defRPr kern="1200">
        <a:solidFill>
          <a:schemeClr val="tx1"/>
        </a:solidFill>
        <a:latin typeface="Verdana" charset="0"/>
        <a:ea typeface="ヒラギノ角ゴ Pro W3" charset="0"/>
        <a:cs typeface="ヒラギノ角ゴ Pro W3" charset="0"/>
      </a:defRPr>
    </a:lvl8pPr>
    <a:lvl9pPr marL="3657600" algn="l" defTabSz="457200" rtl="0" eaLnBrk="1" latinLnBrk="0" hangingPunct="1">
      <a:defRPr kern="1200">
        <a:solidFill>
          <a:schemeClr val="tx1"/>
        </a:solidFill>
        <a:latin typeface="Verdana"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ret Ina Bjarnadottir (MBJ4)" initials="MIB(" lastIdx="1" clrIdx="0">
    <p:extLst>
      <p:ext uri="{19B8F6BF-5375-455C-9EA6-DF929625EA0E}">
        <p15:presenceInfo xmlns:p15="http://schemas.microsoft.com/office/powerpoint/2012/main" userId="S-1-5-21-1201486628-2055288715-1205607884-6578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1368" y="9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B232C28D-5701-441A-8ADB-1A3B3DDBE27E}" type="datetimeFigureOut">
              <a:rPr lang="da-DK" smtClean="0"/>
              <a:t>16-11-2022</a:t>
            </a:fld>
            <a:endParaRPr lang="da-DK"/>
          </a:p>
        </p:txBody>
      </p:sp>
      <p:sp>
        <p:nvSpPr>
          <p:cNvPr id="4" name="Pladsholder til sidefod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r>
              <a:rPr lang="da-DK" smtClean="0"/>
              <a:t>DER SKAL FORANDRING TIL for at skabe et godt arbejds og læringsmiljø</a:t>
            </a:r>
            <a:endParaRPr lang="da-DK"/>
          </a:p>
        </p:txBody>
      </p:sp>
      <p:sp>
        <p:nvSpPr>
          <p:cNvPr id="5" name="Pladsholder til slidenumm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AE4E6182-C203-461E-955C-389D09EE039E}" type="slidenum">
              <a:rPr lang="da-DK" smtClean="0"/>
              <a:t>‹nr.›</a:t>
            </a:fld>
            <a:endParaRPr lang="da-DK"/>
          </a:p>
        </p:txBody>
      </p:sp>
    </p:spTree>
    <p:extLst>
      <p:ext uri="{BB962C8B-B14F-4D97-AF65-F5344CB8AC3E}">
        <p14:creationId xmlns:p14="http://schemas.microsoft.com/office/powerpoint/2010/main" val="28049193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283" cy="496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cs typeface="+mn-cs"/>
              </a:defRPr>
            </a:lvl1pPr>
          </a:lstStyle>
          <a:p>
            <a:pPr>
              <a:defRPr/>
            </a:pPr>
            <a:endParaRPr lang="en-US"/>
          </a:p>
        </p:txBody>
      </p:sp>
      <p:sp>
        <p:nvSpPr>
          <p:cNvPr id="5123" name="Rectangle 3"/>
          <p:cNvSpPr>
            <a:spLocks noGrp="1" noChangeArrowheads="1"/>
          </p:cNvSpPr>
          <p:nvPr>
            <p:ph type="dt" idx="1"/>
          </p:nvPr>
        </p:nvSpPr>
        <p:spPr bwMode="auto">
          <a:xfrm>
            <a:off x="3848645" y="0"/>
            <a:ext cx="2944283" cy="496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679450" y="4717415"/>
            <a:ext cx="5435600" cy="4469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33106"/>
            <a:ext cx="2944283" cy="496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cs typeface="+mn-cs"/>
              </a:defRPr>
            </a:lvl1pPr>
          </a:lstStyle>
          <a:p>
            <a:pPr>
              <a:defRPr/>
            </a:pPr>
            <a:r>
              <a:rPr lang="da-DK" smtClean="0"/>
              <a:t>DER SKAL FORANDRING TIL for at skabe et godt arbejds og læringsmiljø</a:t>
            </a:r>
            <a:endParaRPr lang="en-US"/>
          </a:p>
        </p:txBody>
      </p:sp>
      <p:sp>
        <p:nvSpPr>
          <p:cNvPr id="5127" name="Rectangle 7"/>
          <p:cNvSpPr>
            <a:spLocks noGrp="1" noChangeArrowheads="1"/>
          </p:cNvSpPr>
          <p:nvPr>
            <p:ph type="sldNum" sz="quarter" idx="5"/>
          </p:nvPr>
        </p:nvSpPr>
        <p:spPr bwMode="auto">
          <a:xfrm>
            <a:off x="3848645" y="9433106"/>
            <a:ext cx="2944283" cy="496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4AAA0906-46C6-1A48-9901-05B8E295119F}" type="slidenum">
              <a:rPr lang="en-US"/>
              <a:pPr>
                <a:defRPr/>
              </a:pPr>
              <a:t>‹nr.›</a:t>
            </a:fld>
            <a:endParaRPr lang="en-US"/>
          </a:p>
        </p:txBody>
      </p:sp>
    </p:spTree>
    <p:extLst>
      <p:ext uri="{BB962C8B-B14F-4D97-AF65-F5344CB8AC3E}">
        <p14:creationId xmlns:p14="http://schemas.microsoft.com/office/powerpoint/2010/main" val="32138688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Verdana"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Verdana" charset="0"/>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Verdana" charset="0"/>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Verdana" charset="0"/>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Verdana" charset="0"/>
        <a:ea typeface="ヒラギノ角ゴ Pro W3"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6" name="Billede 5" descr="Billede1.jpg"/>
          <p:cNvPicPr>
            <a:picLocks noChangeAspect="1"/>
          </p:cNvPicPr>
          <p:nvPr userDrawn="1"/>
        </p:nvPicPr>
        <p:blipFill>
          <a:blip r:embed="rId2"/>
          <a:stretch>
            <a:fillRect/>
          </a:stretch>
        </p:blipFill>
        <p:spPr>
          <a:xfrm>
            <a:off x="0" y="3332"/>
            <a:ext cx="9144000" cy="6851335"/>
          </a:xfrm>
          <a:prstGeom prst="rect">
            <a:avLst/>
          </a:prstGeom>
        </p:spPr>
      </p:pic>
      <p:sp>
        <p:nvSpPr>
          <p:cNvPr id="3074" name="Rectangle 2"/>
          <p:cNvSpPr>
            <a:spLocks noGrp="1" noChangeArrowheads="1"/>
          </p:cNvSpPr>
          <p:nvPr>
            <p:ph type="ctrTitle"/>
          </p:nvPr>
        </p:nvSpPr>
        <p:spPr>
          <a:xfrm>
            <a:off x="1776413" y="2232025"/>
            <a:ext cx="6684962" cy="863600"/>
          </a:xfrm>
        </p:spPr>
        <p:txBody>
          <a:bodyPr anchor="b"/>
          <a:lstStyle>
            <a:lvl1pPr>
              <a:defRPr sz="2400" b="1"/>
            </a:lvl1pPr>
          </a:lstStyle>
          <a:p>
            <a:pPr lvl="0"/>
            <a:r>
              <a:rPr lang="da-DK" noProof="0" smtClean="0"/>
              <a:t>Klik for at redigere i master</a:t>
            </a:r>
            <a:endParaRPr lang="en-US" noProof="0" smtClean="0"/>
          </a:p>
        </p:txBody>
      </p:sp>
      <p:sp>
        <p:nvSpPr>
          <p:cNvPr id="3075" name="Rectangle 3"/>
          <p:cNvSpPr>
            <a:spLocks noGrp="1" noChangeArrowheads="1"/>
          </p:cNvSpPr>
          <p:nvPr>
            <p:ph type="subTitle" idx="1"/>
          </p:nvPr>
        </p:nvSpPr>
        <p:spPr>
          <a:xfrm>
            <a:off x="1776413" y="3238500"/>
            <a:ext cx="6677025" cy="550863"/>
          </a:xfrm>
        </p:spPr>
        <p:txBody>
          <a:bodyPr rIns="0"/>
          <a:lstStyle>
            <a:lvl1pPr marL="0" indent="0" algn="r">
              <a:buFont typeface="Warnock Pro Subhead" charset="0"/>
              <a:buNone/>
              <a:defRPr sz="1400" b="1">
                <a:solidFill>
                  <a:schemeClr val="tx2"/>
                </a:solidFill>
              </a:defRPr>
            </a:lvl1pPr>
          </a:lstStyle>
          <a:p>
            <a:pPr lvl="0"/>
            <a:r>
              <a:rPr lang="da-DK" noProof="0" smtClean="0"/>
              <a:t>Klik for at redigere undertiteltypografien i masteren</a:t>
            </a:r>
            <a:endParaRPr lang="en-US" noProof="0" smtClean="0"/>
          </a:p>
        </p:txBody>
      </p:sp>
      <p:sp>
        <p:nvSpPr>
          <p:cNvPr id="5" name="Rectangle 5"/>
          <p:cNvSpPr>
            <a:spLocks noGrp="1" noChangeArrowheads="1"/>
          </p:cNvSpPr>
          <p:nvPr>
            <p:ph type="ftr" sz="quarter" idx="10"/>
          </p:nvPr>
        </p:nvSpPr>
        <p:spPr bwMode="auto">
          <a:xfrm>
            <a:off x="5543550" y="6534150"/>
            <a:ext cx="2895600" cy="2794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0" bIns="45720" numCol="1" anchor="t" anchorCtr="0" compatLnSpc="1">
            <a:prstTxWarp prst="textNoShape">
              <a:avLst/>
            </a:prstTxWarp>
          </a:bodyPr>
          <a:lstStyle>
            <a:lvl1pPr algn="r">
              <a:defRPr sz="1000" b="1" smtClean="0">
                <a:solidFill>
                  <a:srgbClr val="777777"/>
                </a:solidFill>
                <a:cs typeface="+mn-cs"/>
              </a:defRPr>
            </a:lvl1pPr>
          </a:lstStyle>
          <a:p>
            <a:pPr>
              <a:defRPr/>
            </a:pPr>
            <a:endParaRPr lang="en-US"/>
          </a:p>
        </p:txBody>
      </p:sp>
    </p:spTree>
    <p:extLst>
      <p:ext uri="{BB962C8B-B14F-4D97-AF65-F5344CB8AC3E}">
        <p14:creationId xmlns:p14="http://schemas.microsoft.com/office/powerpoint/2010/main" val="2483720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fld id="{204EAC85-F80B-F040-B466-8038B6B3C835}" type="slidenum">
              <a:rPr lang="en-US"/>
              <a:pPr>
                <a:defRPr/>
              </a:pPr>
              <a:t>‹nr.›</a:t>
            </a:fld>
            <a:endParaRPr lang="en-US"/>
          </a:p>
        </p:txBody>
      </p:sp>
    </p:spTree>
    <p:extLst>
      <p:ext uri="{BB962C8B-B14F-4D97-AF65-F5344CB8AC3E}">
        <p14:creationId xmlns:p14="http://schemas.microsoft.com/office/powerpoint/2010/main" val="756988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05575" y="133350"/>
            <a:ext cx="1952625" cy="5992813"/>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647700" y="133350"/>
            <a:ext cx="5705475" cy="5992813"/>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fld id="{A84961F6-9EE7-9749-B8F1-C09395FC34DB}" type="slidenum">
              <a:rPr lang="en-US"/>
              <a:pPr>
                <a:defRPr/>
              </a:pPr>
              <a:t>‹nr.›</a:t>
            </a:fld>
            <a:endParaRPr lang="en-US"/>
          </a:p>
        </p:txBody>
      </p:sp>
    </p:spTree>
    <p:extLst>
      <p:ext uri="{BB962C8B-B14F-4D97-AF65-F5344CB8AC3E}">
        <p14:creationId xmlns:p14="http://schemas.microsoft.com/office/powerpoint/2010/main" val="37184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6"/>
          <p:cNvSpPr>
            <a:spLocks noGrp="1" noChangeArrowheads="1"/>
          </p:cNvSpPr>
          <p:nvPr>
            <p:ph type="sldNum" sz="quarter" idx="10"/>
          </p:nvPr>
        </p:nvSpPr>
        <p:spPr>
          <a:ln/>
        </p:spPr>
        <p:txBody>
          <a:bodyPr/>
          <a:lstStyle>
            <a:lvl1pPr>
              <a:defRPr/>
            </a:lvl1pPr>
          </a:lstStyle>
          <a:p>
            <a:pPr>
              <a:defRPr/>
            </a:pPr>
            <a:fld id="{C5A90E1A-40B9-F445-9A11-B8F17F41A2CE}" type="slidenum">
              <a:rPr lang="en-US"/>
              <a:pPr>
                <a:defRPr/>
              </a:pPr>
              <a:t>‹nr.›</a:t>
            </a:fld>
            <a:endParaRPr lang="en-US"/>
          </a:p>
        </p:txBody>
      </p:sp>
    </p:spTree>
    <p:extLst>
      <p:ext uri="{BB962C8B-B14F-4D97-AF65-F5344CB8AC3E}">
        <p14:creationId xmlns:p14="http://schemas.microsoft.com/office/powerpoint/2010/main" val="142585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Rediger typografien i masterens</a:t>
            </a:r>
          </a:p>
        </p:txBody>
      </p:sp>
      <p:sp>
        <p:nvSpPr>
          <p:cNvPr id="4" name="Rectangle 6"/>
          <p:cNvSpPr>
            <a:spLocks noGrp="1" noChangeArrowheads="1"/>
          </p:cNvSpPr>
          <p:nvPr>
            <p:ph type="sldNum" sz="quarter" idx="10"/>
          </p:nvPr>
        </p:nvSpPr>
        <p:spPr>
          <a:ln/>
        </p:spPr>
        <p:txBody>
          <a:bodyPr/>
          <a:lstStyle>
            <a:lvl1pPr>
              <a:defRPr/>
            </a:lvl1pPr>
          </a:lstStyle>
          <a:p>
            <a:pPr>
              <a:defRPr/>
            </a:pPr>
            <a:fld id="{5732BCF7-F3FF-054C-A48E-55E324E99BD0}" type="slidenum">
              <a:rPr lang="en-US"/>
              <a:pPr>
                <a:defRPr/>
              </a:pPr>
              <a:t>‹nr.›</a:t>
            </a:fld>
            <a:endParaRPr lang="en-US"/>
          </a:p>
        </p:txBody>
      </p:sp>
    </p:spTree>
    <p:extLst>
      <p:ext uri="{BB962C8B-B14F-4D97-AF65-F5344CB8AC3E}">
        <p14:creationId xmlns:p14="http://schemas.microsoft.com/office/powerpoint/2010/main" val="388069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647700" y="1600200"/>
            <a:ext cx="3829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29150" y="1600200"/>
            <a:ext cx="38290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6"/>
          <p:cNvSpPr>
            <a:spLocks noGrp="1" noChangeArrowheads="1"/>
          </p:cNvSpPr>
          <p:nvPr>
            <p:ph type="sldNum" sz="quarter" idx="10"/>
          </p:nvPr>
        </p:nvSpPr>
        <p:spPr>
          <a:ln/>
        </p:spPr>
        <p:txBody>
          <a:bodyPr/>
          <a:lstStyle>
            <a:lvl1pPr>
              <a:defRPr/>
            </a:lvl1pPr>
          </a:lstStyle>
          <a:p>
            <a:pPr>
              <a:defRPr/>
            </a:pPr>
            <a:fld id="{BBC6F3C8-5E83-4E44-8CA9-05E09E779B36}" type="slidenum">
              <a:rPr lang="en-US"/>
              <a:pPr>
                <a:defRPr/>
              </a:pPr>
              <a:t>‹nr.›</a:t>
            </a:fld>
            <a:endParaRPr lang="en-US"/>
          </a:p>
        </p:txBody>
      </p:sp>
    </p:spTree>
    <p:extLst>
      <p:ext uri="{BB962C8B-B14F-4D97-AF65-F5344CB8AC3E}">
        <p14:creationId xmlns:p14="http://schemas.microsoft.com/office/powerpoint/2010/main" val="3557707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6"/>
          <p:cNvSpPr>
            <a:spLocks noGrp="1" noChangeArrowheads="1"/>
          </p:cNvSpPr>
          <p:nvPr>
            <p:ph type="sldNum" sz="quarter" idx="10"/>
          </p:nvPr>
        </p:nvSpPr>
        <p:spPr>
          <a:ln/>
        </p:spPr>
        <p:txBody>
          <a:bodyPr/>
          <a:lstStyle>
            <a:lvl1pPr>
              <a:defRPr/>
            </a:lvl1pPr>
          </a:lstStyle>
          <a:p>
            <a:pPr>
              <a:defRPr/>
            </a:pPr>
            <a:fld id="{6038E695-2906-F24B-B83C-837DCAAE8636}" type="slidenum">
              <a:rPr lang="en-US"/>
              <a:pPr>
                <a:defRPr/>
              </a:pPr>
              <a:t>‹nr.›</a:t>
            </a:fld>
            <a:endParaRPr lang="en-US"/>
          </a:p>
        </p:txBody>
      </p:sp>
    </p:spTree>
    <p:extLst>
      <p:ext uri="{BB962C8B-B14F-4D97-AF65-F5344CB8AC3E}">
        <p14:creationId xmlns:p14="http://schemas.microsoft.com/office/powerpoint/2010/main" val="112665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6"/>
          <p:cNvSpPr>
            <a:spLocks noGrp="1" noChangeArrowheads="1"/>
          </p:cNvSpPr>
          <p:nvPr>
            <p:ph type="sldNum" sz="quarter" idx="10"/>
          </p:nvPr>
        </p:nvSpPr>
        <p:spPr>
          <a:ln/>
        </p:spPr>
        <p:txBody>
          <a:bodyPr/>
          <a:lstStyle>
            <a:lvl1pPr>
              <a:defRPr/>
            </a:lvl1pPr>
          </a:lstStyle>
          <a:p>
            <a:pPr>
              <a:defRPr/>
            </a:pPr>
            <a:fld id="{CF78DF2C-01FA-BF41-9B23-283A4F0F661E}" type="slidenum">
              <a:rPr lang="en-US"/>
              <a:pPr>
                <a:defRPr/>
              </a:pPr>
              <a:t>‹nr.›</a:t>
            </a:fld>
            <a:endParaRPr lang="en-US"/>
          </a:p>
        </p:txBody>
      </p:sp>
    </p:spTree>
    <p:extLst>
      <p:ext uri="{BB962C8B-B14F-4D97-AF65-F5344CB8AC3E}">
        <p14:creationId xmlns:p14="http://schemas.microsoft.com/office/powerpoint/2010/main" val="2952454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D6066D2-9DD1-C341-92DC-1AC43327B993}" type="slidenum">
              <a:rPr lang="en-US"/>
              <a:pPr>
                <a:defRPr/>
              </a:pPr>
              <a:t>‹nr.›</a:t>
            </a:fld>
            <a:endParaRPr lang="en-US"/>
          </a:p>
        </p:txBody>
      </p:sp>
    </p:spTree>
    <p:extLst>
      <p:ext uri="{BB962C8B-B14F-4D97-AF65-F5344CB8AC3E}">
        <p14:creationId xmlns:p14="http://schemas.microsoft.com/office/powerpoint/2010/main" val="2910639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5" name="Rectangle 6"/>
          <p:cNvSpPr>
            <a:spLocks noGrp="1" noChangeArrowheads="1"/>
          </p:cNvSpPr>
          <p:nvPr>
            <p:ph type="sldNum" sz="quarter" idx="10"/>
          </p:nvPr>
        </p:nvSpPr>
        <p:spPr>
          <a:ln/>
        </p:spPr>
        <p:txBody>
          <a:bodyPr/>
          <a:lstStyle>
            <a:lvl1pPr>
              <a:defRPr/>
            </a:lvl1pPr>
          </a:lstStyle>
          <a:p>
            <a:pPr>
              <a:defRPr/>
            </a:pPr>
            <a:fld id="{DDB22FC4-3EEA-574E-AEDA-BD0C4FD41320}" type="slidenum">
              <a:rPr lang="en-US"/>
              <a:pPr>
                <a:defRPr/>
              </a:pPr>
              <a:t>‹nr.›</a:t>
            </a:fld>
            <a:endParaRPr lang="en-US"/>
          </a:p>
        </p:txBody>
      </p:sp>
    </p:spTree>
    <p:extLst>
      <p:ext uri="{BB962C8B-B14F-4D97-AF65-F5344CB8AC3E}">
        <p14:creationId xmlns:p14="http://schemas.microsoft.com/office/powerpoint/2010/main" val="197556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5" name="Rectangle 6"/>
          <p:cNvSpPr>
            <a:spLocks noGrp="1" noChangeArrowheads="1"/>
          </p:cNvSpPr>
          <p:nvPr>
            <p:ph type="sldNum" sz="quarter" idx="10"/>
          </p:nvPr>
        </p:nvSpPr>
        <p:spPr>
          <a:ln/>
        </p:spPr>
        <p:txBody>
          <a:bodyPr/>
          <a:lstStyle>
            <a:lvl1pPr>
              <a:defRPr/>
            </a:lvl1pPr>
          </a:lstStyle>
          <a:p>
            <a:pPr>
              <a:defRPr/>
            </a:pPr>
            <a:fld id="{20C84620-8948-8841-B6DD-0C67D05D47C9}" type="slidenum">
              <a:rPr lang="en-US"/>
              <a:pPr>
                <a:defRPr/>
              </a:pPr>
              <a:t>‹nr.›</a:t>
            </a:fld>
            <a:endParaRPr lang="en-US"/>
          </a:p>
        </p:txBody>
      </p:sp>
    </p:spTree>
    <p:extLst>
      <p:ext uri="{BB962C8B-B14F-4D97-AF65-F5344CB8AC3E}">
        <p14:creationId xmlns:p14="http://schemas.microsoft.com/office/powerpoint/2010/main" val="276088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descr="baggrund side2.jpg"/>
          <p:cNvPicPr>
            <a:picLocks noChangeAspect="1"/>
          </p:cNvPicPr>
          <p:nvPr userDrawn="1"/>
        </p:nvPicPr>
        <p:blipFill>
          <a:blip r:embed="rId13"/>
          <a:stretch>
            <a:fillRect/>
          </a:stretch>
        </p:blipFill>
        <p:spPr>
          <a:xfrm>
            <a:off x="0" y="3332"/>
            <a:ext cx="9144000" cy="6851335"/>
          </a:xfrm>
          <a:prstGeom prst="rect">
            <a:avLst/>
          </a:prstGeom>
        </p:spPr>
      </p:pic>
      <p:sp>
        <p:nvSpPr>
          <p:cNvPr id="2" name="Rectangle 2"/>
          <p:cNvSpPr>
            <a:spLocks noGrp="1" noChangeArrowheads="1"/>
          </p:cNvSpPr>
          <p:nvPr>
            <p:ph type="title"/>
          </p:nvPr>
        </p:nvSpPr>
        <p:spPr bwMode="auto">
          <a:xfrm>
            <a:off x="2197100" y="133350"/>
            <a:ext cx="6261100" cy="576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0" bIns="45720" numCol="1" anchor="ctr" anchorCtr="0" compatLnSpc="1">
            <a:prstTxWarp prst="textNoShape">
              <a:avLst/>
            </a:prstTxWarp>
          </a:bodyPr>
          <a:lstStyle/>
          <a:p>
            <a:pPr lvl="0"/>
            <a:r>
              <a:rPr lang="da-DK" smtClean="0"/>
              <a:t>Klik for at redigere i masteren</a:t>
            </a:r>
            <a:endParaRPr lang="en-US"/>
          </a:p>
        </p:txBody>
      </p:sp>
      <p:sp>
        <p:nvSpPr>
          <p:cNvPr id="1027" name="Rectangle 3"/>
          <p:cNvSpPr>
            <a:spLocks noGrp="1" noChangeArrowheads="1"/>
          </p:cNvSpPr>
          <p:nvPr>
            <p:ph type="body" idx="1"/>
          </p:nvPr>
        </p:nvSpPr>
        <p:spPr bwMode="auto">
          <a:xfrm>
            <a:off x="647700" y="1600200"/>
            <a:ext cx="78105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1030" name="Rectangle 6"/>
          <p:cNvSpPr>
            <a:spLocks noGrp="1" noChangeArrowheads="1"/>
          </p:cNvSpPr>
          <p:nvPr>
            <p:ph type="sldNum" sz="quarter" idx="4"/>
          </p:nvPr>
        </p:nvSpPr>
        <p:spPr bwMode="auto">
          <a:xfrm>
            <a:off x="5194300" y="6534150"/>
            <a:ext cx="3257550" cy="280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0" bIns="45720" numCol="1" anchor="t" anchorCtr="0" compatLnSpc="1">
            <a:prstTxWarp prst="textNoShape">
              <a:avLst/>
            </a:prstTxWarp>
          </a:bodyPr>
          <a:lstStyle>
            <a:lvl1pPr algn="r">
              <a:defRPr sz="1000" smtClean="0">
                <a:cs typeface="+mn-cs"/>
              </a:defRPr>
            </a:lvl1pPr>
          </a:lstStyle>
          <a:p>
            <a:pPr>
              <a:defRPr/>
            </a:pPr>
            <a:fld id="{BCD18424-CA3B-6B4E-B109-233B40D38094}"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lvl1pPr algn="r" rtl="0" eaLnBrk="1" fontAlgn="base" hangingPunct="1">
        <a:spcBef>
          <a:spcPct val="0"/>
        </a:spcBef>
        <a:spcAft>
          <a:spcPct val="0"/>
        </a:spcAft>
        <a:defRPr sz="1600">
          <a:solidFill>
            <a:schemeClr val="tx2"/>
          </a:solidFill>
          <a:latin typeface="+mj-lt"/>
          <a:ea typeface="+mj-ea"/>
          <a:cs typeface="ヒラギノ角ゴ Pro W3" charset="0"/>
        </a:defRPr>
      </a:lvl1pPr>
      <a:lvl2pPr algn="r" rtl="0" eaLnBrk="1" fontAlgn="base" hangingPunct="1">
        <a:spcBef>
          <a:spcPct val="0"/>
        </a:spcBef>
        <a:spcAft>
          <a:spcPct val="0"/>
        </a:spcAft>
        <a:defRPr sz="1600">
          <a:solidFill>
            <a:schemeClr val="tx2"/>
          </a:solidFill>
          <a:latin typeface="Verdana" charset="0"/>
          <a:ea typeface="ヒラギノ角ゴ Pro W3" charset="0"/>
          <a:cs typeface="ヒラギノ角ゴ Pro W3" charset="0"/>
        </a:defRPr>
      </a:lvl2pPr>
      <a:lvl3pPr algn="r" rtl="0" eaLnBrk="1" fontAlgn="base" hangingPunct="1">
        <a:spcBef>
          <a:spcPct val="0"/>
        </a:spcBef>
        <a:spcAft>
          <a:spcPct val="0"/>
        </a:spcAft>
        <a:defRPr sz="1600">
          <a:solidFill>
            <a:schemeClr val="tx2"/>
          </a:solidFill>
          <a:latin typeface="Verdana" charset="0"/>
          <a:ea typeface="ヒラギノ角ゴ Pro W3" charset="0"/>
          <a:cs typeface="ヒラギノ角ゴ Pro W3" charset="0"/>
        </a:defRPr>
      </a:lvl3pPr>
      <a:lvl4pPr algn="r" rtl="0" eaLnBrk="1" fontAlgn="base" hangingPunct="1">
        <a:spcBef>
          <a:spcPct val="0"/>
        </a:spcBef>
        <a:spcAft>
          <a:spcPct val="0"/>
        </a:spcAft>
        <a:defRPr sz="1600">
          <a:solidFill>
            <a:schemeClr val="tx2"/>
          </a:solidFill>
          <a:latin typeface="Verdana" charset="0"/>
          <a:ea typeface="ヒラギノ角ゴ Pro W3" charset="0"/>
          <a:cs typeface="ヒラギノ角ゴ Pro W3" charset="0"/>
        </a:defRPr>
      </a:lvl4pPr>
      <a:lvl5pPr algn="r" rtl="0" eaLnBrk="1" fontAlgn="base" hangingPunct="1">
        <a:spcBef>
          <a:spcPct val="0"/>
        </a:spcBef>
        <a:spcAft>
          <a:spcPct val="0"/>
        </a:spcAft>
        <a:defRPr sz="1600">
          <a:solidFill>
            <a:schemeClr val="tx2"/>
          </a:solidFill>
          <a:latin typeface="Verdana" charset="0"/>
          <a:ea typeface="ヒラギノ角ゴ Pro W3" charset="0"/>
          <a:cs typeface="ヒラギノ角ゴ Pro W3" charset="0"/>
        </a:defRPr>
      </a:lvl5pPr>
      <a:lvl6pPr marL="457200" algn="r" rtl="0" eaLnBrk="1" fontAlgn="base" hangingPunct="1">
        <a:spcBef>
          <a:spcPct val="0"/>
        </a:spcBef>
        <a:spcAft>
          <a:spcPct val="0"/>
        </a:spcAft>
        <a:defRPr sz="1600">
          <a:solidFill>
            <a:schemeClr val="tx2"/>
          </a:solidFill>
          <a:latin typeface="Verdana" charset="0"/>
          <a:ea typeface="ヒラギノ角ゴ Pro W3" charset="0"/>
        </a:defRPr>
      </a:lvl6pPr>
      <a:lvl7pPr marL="914400" algn="r" rtl="0" eaLnBrk="1" fontAlgn="base" hangingPunct="1">
        <a:spcBef>
          <a:spcPct val="0"/>
        </a:spcBef>
        <a:spcAft>
          <a:spcPct val="0"/>
        </a:spcAft>
        <a:defRPr sz="1600">
          <a:solidFill>
            <a:schemeClr val="tx2"/>
          </a:solidFill>
          <a:latin typeface="Verdana" charset="0"/>
          <a:ea typeface="ヒラギノ角ゴ Pro W3" charset="0"/>
        </a:defRPr>
      </a:lvl7pPr>
      <a:lvl8pPr marL="1371600" algn="r" rtl="0" eaLnBrk="1" fontAlgn="base" hangingPunct="1">
        <a:spcBef>
          <a:spcPct val="0"/>
        </a:spcBef>
        <a:spcAft>
          <a:spcPct val="0"/>
        </a:spcAft>
        <a:defRPr sz="1600">
          <a:solidFill>
            <a:schemeClr val="tx2"/>
          </a:solidFill>
          <a:latin typeface="Verdana" charset="0"/>
          <a:ea typeface="ヒラギノ角ゴ Pro W3" charset="0"/>
        </a:defRPr>
      </a:lvl8pPr>
      <a:lvl9pPr marL="1828800" algn="r" rtl="0" eaLnBrk="1" fontAlgn="base" hangingPunct="1">
        <a:spcBef>
          <a:spcPct val="0"/>
        </a:spcBef>
        <a:spcAft>
          <a:spcPct val="0"/>
        </a:spcAft>
        <a:defRPr sz="1600">
          <a:solidFill>
            <a:schemeClr val="tx2"/>
          </a:solidFill>
          <a:latin typeface="Verdana" charset="0"/>
          <a:ea typeface="ヒラギノ角ゴ Pro W3" charset="0"/>
        </a:defRPr>
      </a:lvl9pPr>
    </p:titleStyle>
    <p:bodyStyle>
      <a:lvl1pPr marL="274638" indent="-274638" algn="l" rtl="0" eaLnBrk="1" fontAlgn="base" hangingPunct="1">
        <a:spcBef>
          <a:spcPct val="20000"/>
        </a:spcBef>
        <a:spcAft>
          <a:spcPct val="0"/>
        </a:spcAft>
        <a:buFont typeface="Warnock Pro Subhead" charset="0"/>
        <a:buChar char="–"/>
        <a:defRPr>
          <a:solidFill>
            <a:schemeClr val="tx1"/>
          </a:solidFill>
          <a:latin typeface="+mn-lt"/>
          <a:ea typeface="+mn-ea"/>
          <a:cs typeface="ヒラギノ角ゴ Pro W3" charset="0"/>
        </a:defRPr>
      </a:lvl1pPr>
      <a:lvl2pPr marL="903288" indent="-341313" algn="l" rtl="0" eaLnBrk="1" fontAlgn="base" hangingPunct="1">
        <a:spcBef>
          <a:spcPct val="20000"/>
        </a:spcBef>
        <a:spcAft>
          <a:spcPct val="0"/>
        </a:spcAft>
        <a:buFont typeface="Warnock Pro Subhead" charset="0"/>
        <a:buChar char="–"/>
        <a:defRPr>
          <a:solidFill>
            <a:schemeClr val="tx1"/>
          </a:solidFill>
          <a:latin typeface="+mn-lt"/>
          <a:ea typeface="+mn-ea"/>
        </a:defRPr>
      </a:lvl2pPr>
      <a:lvl3pPr marL="1355725" indent="-276225" algn="l" rtl="0" eaLnBrk="1" fontAlgn="base" hangingPunct="1">
        <a:spcBef>
          <a:spcPct val="20000"/>
        </a:spcBef>
        <a:spcAft>
          <a:spcPct val="0"/>
        </a:spcAft>
        <a:buFont typeface="Warnock Pro Subhead" charset="0"/>
        <a:buChar char="–"/>
        <a:defRPr>
          <a:solidFill>
            <a:schemeClr val="tx1"/>
          </a:solidFill>
          <a:latin typeface="+mn-lt"/>
          <a:ea typeface="+mn-ea"/>
        </a:defRPr>
      </a:lvl3pPr>
      <a:lvl4pPr marL="1982788" indent="-341313" algn="l" rtl="0" eaLnBrk="1" fontAlgn="base" hangingPunct="1">
        <a:spcBef>
          <a:spcPct val="20000"/>
        </a:spcBef>
        <a:spcAft>
          <a:spcPct val="0"/>
        </a:spcAft>
        <a:buFont typeface="Warnock Pro Subhead" charset="0"/>
        <a:buChar char="–"/>
        <a:defRPr>
          <a:solidFill>
            <a:schemeClr val="tx1"/>
          </a:solidFill>
          <a:latin typeface="+mn-lt"/>
          <a:ea typeface="+mn-ea"/>
        </a:defRPr>
      </a:lvl4pPr>
      <a:lvl5pPr marL="2720975" indent="-374650" algn="l" rtl="0" eaLnBrk="1" fontAlgn="base" hangingPunct="1">
        <a:spcBef>
          <a:spcPct val="20000"/>
        </a:spcBef>
        <a:spcAft>
          <a:spcPct val="0"/>
        </a:spcAft>
        <a:buFont typeface="Warnock Pro Subhead" charset="0"/>
        <a:buChar char="–"/>
        <a:defRPr>
          <a:solidFill>
            <a:schemeClr val="tx1"/>
          </a:solidFill>
          <a:latin typeface="+mn-lt"/>
          <a:ea typeface="+mn-ea"/>
        </a:defRPr>
      </a:lvl5pPr>
      <a:lvl6pPr marL="3178175" indent="-374650" algn="l" rtl="0" eaLnBrk="1" fontAlgn="base" hangingPunct="1">
        <a:spcBef>
          <a:spcPct val="20000"/>
        </a:spcBef>
        <a:spcAft>
          <a:spcPct val="0"/>
        </a:spcAft>
        <a:buFont typeface="Warnock Pro Subhead" charset="0"/>
        <a:buChar char="–"/>
        <a:defRPr>
          <a:solidFill>
            <a:schemeClr val="tx1"/>
          </a:solidFill>
          <a:latin typeface="+mn-lt"/>
          <a:ea typeface="+mn-ea"/>
        </a:defRPr>
      </a:lvl6pPr>
      <a:lvl7pPr marL="3635375" indent="-374650" algn="l" rtl="0" eaLnBrk="1" fontAlgn="base" hangingPunct="1">
        <a:spcBef>
          <a:spcPct val="20000"/>
        </a:spcBef>
        <a:spcAft>
          <a:spcPct val="0"/>
        </a:spcAft>
        <a:buFont typeface="Warnock Pro Subhead" charset="0"/>
        <a:buChar char="–"/>
        <a:defRPr>
          <a:solidFill>
            <a:schemeClr val="tx1"/>
          </a:solidFill>
          <a:latin typeface="+mn-lt"/>
          <a:ea typeface="+mn-ea"/>
        </a:defRPr>
      </a:lvl7pPr>
      <a:lvl8pPr marL="4092575" indent="-374650" algn="l" rtl="0" eaLnBrk="1" fontAlgn="base" hangingPunct="1">
        <a:spcBef>
          <a:spcPct val="20000"/>
        </a:spcBef>
        <a:spcAft>
          <a:spcPct val="0"/>
        </a:spcAft>
        <a:buFont typeface="Warnock Pro Subhead" charset="0"/>
        <a:buChar char="–"/>
        <a:defRPr>
          <a:solidFill>
            <a:schemeClr val="tx1"/>
          </a:solidFill>
          <a:latin typeface="+mn-lt"/>
          <a:ea typeface="+mn-ea"/>
        </a:defRPr>
      </a:lvl8pPr>
      <a:lvl9pPr marL="4549775" indent="-374650" algn="l" rtl="0" eaLnBrk="1" fontAlgn="base" hangingPunct="1">
        <a:spcBef>
          <a:spcPct val="20000"/>
        </a:spcBef>
        <a:spcAft>
          <a:spcPct val="0"/>
        </a:spcAft>
        <a:buFont typeface="Warnock Pro Subhead" charset="0"/>
        <a:buChar char="–"/>
        <a:defRPr>
          <a:solidFill>
            <a:schemeClr val="tx1"/>
          </a:solidFill>
          <a:latin typeface="+mn-lt"/>
          <a:ea typeface="+mn-ea"/>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1" name="Titel 10"/>
          <p:cNvSpPr>
            <a:spLocks noGrp="1"/>
          </p:cNvSpPr>
          <p:nvPr>
            <p:ph type="ctrTitle"/>
          </p:nvPr>
        </p:nvSpPr>
        <p:spPr/>
        <p:txBody>
          <a:bodyPr/>
          <a:lstStyle/>
          <a:p>
            <a:r>
              <a:rPr lang="da-DK" dirty="0" smtClean="0"/>
              <a:t>Borger Pårørendemøde</a:t>
            </a:r>
            <a:br>
              <a:rPr lang="da-DK" dirty="0" smtClean="0"/>
            </a:br>
            <a:r>
              <a:rPr lang="da-DK" dirty="0" smtClean="0"/>
              <a:t>ved Plejehjemmet Kirstinehaven </a:t>
            </a:r>
            <a:endParaRPr lang="da-DK" dirty="0"/>
          </a:p>
        </p:txBody>
      </p:sp>
      <p:sp>
        <p:nvSpPr>
          <p:cNvPr id="12" name="Undertitel 11"/>
          <p:cNvSpPr>
            <a:spLocks noGrp="1"/>
          </p:cNvSpPr>
          <p:nvPr>
            <p:ph type="subTitle" idx="1"/>
          </p:nvPr>
        </p:nvSpPr>
        <p:spPr/>
        <p:txBody>
          <a:bodyPr/>
          <a:lstStyle/>
          <a:p>
            <a:r>
              <a:rPr lang="da-DK" dirty="0" smtClean="0"/>
              <a:t>3.november 2022</a:t>
            </a:r>
            <a:endParaRPr lang="da-DK" dirty="0"/>
          </a:p>
        </p:txBody>
      </p:sp>
    </p:spTree>
    <p:extLst>
      <p:ext uri="{BB962C8B-B14F-4D97-AF65-F5344CB8AC3E}">
        <p14:creationId xmlns:p14="http://schemas.microsoft.com/office/powerpoint/2010/main" val="2223270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smtClean="0"/>
              <a:t>Sundhed- og Ældreudvalget har drøftet, hvordan vi får kan skabe endnu mere hjemmelighed på plejehjemmene i Ballerup Kommune – Et liv tættest muligt på det vante.</a:t>
            </a:r>
          </a:p>
          <a:p>
            <a:endParaRPr lang="da-DK" dirty="0" smtClean="0"/>
          </a:p>
          <a:p>
            <a:r>
              <a:rPr lang="da-DK" dirty="0" smtClean="0"/>
              <a:t>I 2021 gik vi fra at være Plejecentre til Plejehjem, som </a:t>
            </a:r>
            <a:r>
              <a:rPr lang="da-DK" dirty="0"/>
              <a:t>et led i en bevægelse mod at tale om </a:t>
            </a:r>
            <a:r>
              <a:rPr lang="da-DK" dirty="0" smtClean="0"/>
              <a:t>pleje”hjem” </a:t>
            </a:r>
            <a:r>
              <a:rPr lang="da-DK" dirty="0"/>
              <a:t>frem for plejecentre, da udtrykket er med til at understrege, at det handler om borgernes eget hjem. </a:t>
            </a:r>
            <a:endParaRPr lang="da-DK" dirty="0" smtClean="0"/>
          </a:p>
          <a:p>
            <a:endParaRPr lang="da-DK" dirty="0"/>
          </a:p>
          <a:p>
            <a:r>
              <a:rPr lang="da-DK" dirty="0" smtClean="0"/>
              <a:t>2023 skal alle plejehjem gennemgås, så idéer om mere hjemmelighed kan blomstre. Der er Udfordringer forbundet med Brand sikkerhed, hvor vi må finde holdbare og sikre  løsninger, der er dejlige for beboerne og deres familier. Et hjem og en arbejdsplads   </a:t>
            </a:r>
            <a:endParaRPr lang="da-DK" dirty="0"/>
          </a:p>
        </p:txBody>
      </p:sp>
    </p:spTree>
    <p:extLst>
      <p:ext uri="{BB962C8B-B14F-4D97-AF65-F5344CB8AC3E}">
        <p14:creationId xmlns:p14="http://schemas.microsoft.com/office/powerpoint/2010/main" val="338362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endParaRPr lang="da-DK" dirty="0" smtClean="0"/>
          </a:p>
          <a:p>
            <a:pPr marL="0" indent="0">
              <a:buNone/>
            </a:pPr>
            <a:endParaRPr lang="da-DK" dirty="0" smtClean="0"/>
          </a:p>
          <a:p>
            <a:r>
              <a:rPr lang="da-DK" sz="2000" dirty="0" smtClean="0"/>
              <a:t>Det </a:t>
            </a:r>
            <a:r>
              <a:rPr lang="da-DK" sz="2000" dirty="0"/>
              <a:t>er en kæmpe omvæltning at skulle på plejehjem, og jo mere vi kan gøre for, at beboerne føler sig hjemme, jo mere kan det påvirke beboernes sundhed og liv i positiv retning. </a:t>
            </a:r>
            <a:endParaRPr lang="da-DK" sz="2000" dirty="0" smtClean="0"/>
          </a:p>
          <a:p>
            <a:endParaRPr lang="da-DK" sz="2000" dirty="0"/>
          </a:p>
          <a:p>
            <a:r>
              <a:rPr lang="da-DK" sz="2000" dirty="0" smtClean="0"/>
              <a:t>Et </a:t>
            </a:r>
            <a:r>
              <a:rPr lang="da-DK" sz="2000" dirty="0"/>
              <a:t>hjem er ikke bare en fysisk ting, det er også en følelse. Der er ældre plejehjemsbeboere med demens, der taler om, at de vil hjem, selvom de muligvis slet ikke kan genkende deres oprindelige hjem.</a:t>
            </a:r>
          </a:p>
          <a:p>
            <a:endParaRPr lang="da-DK" dirty="0"/>
          </a:p>
        </p:txBody>
      </p:sp>
    </p:spTree>
    <p:extLst>
      <p:ext uri="{BB962C8B-B14F-4D97-AF65-F5344CB8AC3E}">
        <p14:creationId xmlns:p14="http://schemas.microsoft.com/office/powerpoint/2010/main" val="496389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pPr marL="0" indent="0">
              <a:buNone/>
            </a:pPr>
            <a:endParaRPr lang="da-DK" dirty="0" smtClean="0"/>
          </a:p>
          <a:p>
            <a:r>
              <a:rPr lang="da-DK" dirty="0"/>
              <a:t>Følelsen af at høre hjemme har stor betydning for trivsel og tryghed i overgangen til og i livet på et plejehjem. </a:t>
            </a:r>
          </a:p>
          <a:p>
            <a:endParaRPr lang="da-DK" dirty="0" smtClean="0"/>
          </a:p>
          <a:p>
            <a:r>
              <a:rPr lang="da-DK" dirty="0" smtClean="0"/>
              <a:t>Det </a:t>
            </a:r>
            <a:r>
              <a:rPr lang="da-DK" dirty="0"/>
              <a:t>har stor betydning for beboernes oplevelse af hjemlighed og tilhørsforhold til stedet, at de selv og deres familie opfatter stedet som et rart og hyggeligt sted at være eller komme på besøg</a:t>
            </a:r>
            <a:r>
              <a:rPr lang="da-DK" dirty="0" smtClean="0"/>
              <a:t>.</a:t>
            </a:r>
          </a:p>
          <a:p>
            <a:endParaRPr lang="da-DK" dirty="0" smtClean="0"/>
          </a:p>
          <a:p>
            <a:r>
              <a:rPr lang="da-DK" dirty="0" smtClean="0"/>
              <a:t>Vi ønsker at skabe </a:t>
            </a:r>
            <a:r>
              <a:rPr lang="da-DK" dirty="0"/>
              <a:t>hjemlige omgivelser, samt til at </a:t>
            </a:r>
            <a:r>
              <a:rPr lang="da-DK" dirty="0" smtClean="0"/>
              <a:t>skabe </a:t>
            </a:r>
            <a:r>
              <a:rPr lang="da-DK" dirty="0"/>
              <a:t>følelsen af hjemlighed for borgere og pårørende på fællesområder </a:t>
            </a:r>
            <a:r>
              <a:rPr lang="da-DK" dirty="0" smtClean="0"/>
              <a:t> </a:t>
            </a:r>
            <a:endParaRPr lang="da-DK" dirty="0"/>
          </a:p>
        </p:txBody>
      </p:sp>
    </p:spTree>
    <p:extLst>
      <p:ext uri="{BB962C8B-B14F-4D97-AF65-F5344CB8AC3E}">
        <p14:creationId xmlns:p14="http://schemas.microsoft.com/office/powerpoint/2010/main" val="1832247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pPr marL="0" indent="0">
              <a:buNone/>
            </a:pPr>
            <a:r>
              <a:rPr lang="da-DK" dirty="0" smtClean="0"/>
              <a:t>Hvordan kan vi definere hjemlighed på et plejehjem?</a:t>
            </a:r>
          </a:p>
          <a:p>
            <a:endParaRPr lang="da-DK" dirty="0" smtClean="0"/>
          </a:p>
          <a:p>
            <a:r>
              <a:rPr lang="da-DK" dirty="0" smtClean="0"/>
              <a:t>At det er vigtigt</a:t>
            </a:r>
            <a:r>
              <a:rPr lang="da-DK" dirty="0"/>
              <a:t>, at </a:t>
            </a:r>
            <a:r>
              <a:rPr lang="da-DK" dirty="0" smtClean="0"/>
              <a:t>får </a:t>
            </a:r>
            <a:r>
              <a:rPr lang="da-DK" dirty="0"/>
              <a:t>de ældres eget perspektiv frem, </a:t>
            </a:r>
            <a:r>
              <a:rPr lang="da-DK" dirty="0" smtClean="0"/>
              <a:t>til at vi ikke bliver </a:t>
            </a:r>
            <a:r>
              <a:rPr lang="da-DK" dirty="0"/>
              <a:t>forblændet af egen eller personalets opfattelse af, hvad hjemlighed </a:t>
            </a:r>
            <a:r>
              <a:rPr lang="da-DK" dirty="0" smtClean="0"/>
              <a:t>er</a:t>
            </a:r>
          </a:p>
          <a:p>
            <a:endParaRPr lang="da-DK" dirty="0" smtClean="0"/>
          </a:p>
          <a:p>
            <a:r>
              <a:rPr lang="da-DK" dirty="0" smtClean="0"/>
              <a:t>At det er vigtigt at </a:t>
            </a:r>
            <a:r>
              <a:rPr lang="da-DK" dirty="0"/>
              <a:t>beboerne </a:t>
            </a:r>
            <a:r>
              <a:rPr lang="da-DK" dirty="0" smtClean="0"/>
              <a:t>har </a:t>
            </a:r>
            <a:r>
              <a:rPr lang="da-DK" dirty="0"/>
              <a:t>mulighed for at komme til orde. </a:t>
            </a:r>
            <a:r>
              <a:rPr lang="da-DK" dirty="0" smtClean="0"/>
              <a:t>Hvor </a:t>
            </a:r>
            <a:r>
              <a:rPr lang="da-DK" dirty="0"/>
              <a:t>de godt kan lide at være, og hvor de føler sig </a:t>
            </a:r>
            <a:r>
              <a:rPr lang="da-DK" dirty="0" smtClean="0"/>
              <a:t>hjemme</a:t>
            </a:r>
            <a:endParaRPr lang="da-DK" dirty="0"/>
          </a:p>
        </p:txBody>
      </p:sp>
    </p:spTree>
    <p:extLst>
      <p:ext uri="{BB962C8B-B14F-4D97-AF65-F5344CB8AC3E}">
        <p14:creationId xmlns:p14="http://schemas.microsoft.com/office/powerpoint/2010/main" val="170710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endParaRPr lang="da-DK" sz="2400" dirty="0"/>
          </a:p>
        </p:txBody>
      </p:sp>
      <p:sp>
        <p:nvSpPr>
          <p:cNvPr id="3" name="Pladsholder til indhold 2"/>
          <p:cNvSpPr>
            <a:spLocks noGrp="1"/>
          </p:cNvSpPr>
          <p:nvPr>
            <p:ph idx="1"/>
          </p:nvPr>
        </p:nvSpPr>
        <p:spPr/>
        <p:txBody>
          <a:bodyPr/>
          <a:lstStyle/>
          <a:p>
            <a:pPr marL="0" indent="0">
              <a:buNone/>
            </a:pPr>
            <a:r>
              <a:rPr lang="da-DK" dirty="0"/>
              <a:t>Hvad ved vi om ” Hjemlighed</a:t>
            </a:r>
            <a:r>
              <a:rPr lang="da-DK" dirty="0" smtClean="0"/>
              <a:t>”</a:t>
            </a:r>
          </a:p>
          <a:p>
            <a:pPr marL="0" indent="0">
              <a:buNone/>
            </a:pPr>
            <a:endParaRPr lang="da-DK" dirty="0"/>
          </a:p>
          <a:p>
            <a:pPr marL="0" indent="0">
              <a:buNone/>
            </a:pPr>
            <a:r>
              <a:rPr lang="da-DK" dirty="0" smtClean="0"/>
              <a:t>Vi ved at:</a:t>
            </a:r>
          </a:p>
          <a:p>
            <a:r>
              <a:rPr lang="da-DK" dirty="0" smtClean="0"/>
              <a:t>Hjemlighed </a:t>
            </a:r>
            <a:r>
              <a:rPr lang="da-DK" dirty="0"/>
              <a:t>handler både om indretningen, møbler, planter, og om lydbilledet for eksempel musik, strikketøj og </a:t>
            </a:r>
            <a:r>
              <a:rPr lang="da-DK" dirty="0" smtClean="0"/>
              <a:t>tv-udsendelser</a:t>
            </a:r>
          </a:p>
          <a:p>
            <a:endParaRPr lang="da-DK" dirty="0" smtClean="0"/>
          </a:p>
          <a:p>
            <a:r>
              <a:rPr lang="da-DK" dirty="0" smtClean="0"/>
              <a:t>Hjemlighed </a:t>
            </a:r>
            <a:r>
              <a:rPr lang="da-DK" dirty="0"/>
              <a:t>er også knyttet til daglige rutiner som måltider og tidspunkter for at stå op og gå i </a:t>
            </a:r>
            <a:r>
              <a:rPr lang="da-DK" dirty="0" smtClean="0"/>
              <a:t>seng </a:t>
            </a:r>
          </a:p>
          <a:p>
            <a:endParaRPr lang="da-DK" dirty="0" smtClean="0"/>
          </a:p>
          <a:p>
            <a:r>
              <a:rPr lang="da-DK" dirty="0" smtClean="0"/>
              <a:t>Hjemlighed </a:t>
            </a:r>
            <a:r>
              <a:rPr lang="da-DK" dirty="0"/>
              <a:t>handler desuden om relationer og fællesskab med andre beboere og personale. </a:t>
            </a:r>
            <a:endParaRPr lang="da-DK" dirty="0" smtClean="0"/>
          </a:p>
        </p:txBody>
      </p:sp>
    </p:spTree>
    <p:extLst>
      <p:ext uri="{BB962C8B-B14F-4D97-AF65-F5344CB8AC3E}">
        <p14:creationId xmlns:p14="http://schemas.microsoft.com/office/powerpoint/2010/main" val="2706174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r>
              <a:rPr lang="da-DK" dirty="0"/>
              <a:t>Her kan indretning, aktiviteter og relationer, der opleves som hverdagslige og hjemlige, have en positiv betydning. Omvendt kan det være vanskeligt at gøre institutionelle rammer og hjælpemidler hjemlige</a:t>
            </a:r>
            <a:r>
              <a:rPr lang="da-DK" dirty="0" smtClean="0"/>
              <a:t>.</a:t>
            </a:r>
          </a:p>
          <a:p>
            <a:endParaRPr lang="da-DK" dirty="0" smtClean="0"/>
          </a:p>
          <a:p>
            <a:r>
              <a:rPr lang="da-DK" dirty="0"/>
              <a:t>Målet med arbejdet er at  skabe rammer, der føles hjemlige og styrker tilhørsforholdet på Kirstinehaven, hvor vi </a:t>
            </a:r>
            <a:r>
              <a:rPr lang="da-DK" dirty="0" smtClean="0"/>
              <a:t>arbejder med udgangspunkt </a:t>
            </a:r>
            <a:r>
              <a:rPr lang="da-DK" dirty="0"/>
              <a:t>i beboernes ønsker. Den primære målgruppe er </a:t>
            </a:r>
            <a:r>
              <a:rPr lang="da-DK" dirty="0" smtClean="0"/>
              <a:t>borgere </a:t>
            </a:r>
            <a:r>
              <a:rPr lang="da-DK" dirty="0"/>
              <a:t>samt sekundært deres pårørende med henblik på at skabe en øget grad af hjemlighed. </a:t>
            </a:r>
            <a:endParaRPr lang="da-DK" dirty="0" smtClean="0"/>
          </a:p>
          <a:p>
            <a:endParaRPr lang="da-DK" dirty="0"/>
          </a:p>
          <a:p>
            <a:pPr marL="0" indent="0">
              <a:buNone/>
            </a:pPr>
            <a:endParaRPr lang="da-DK" dirty="0"/>
          </a:p>
          <a:p>
            <a:endParaRPr lang="da-DK" dirty="0"/>
          </a:p>
          <a:p>
            <a:endParaRPr lang="da-DK" dirty="0"/>
          </a:p>
        </p:txBody>
      </p:sp>
    </p:spTree>
    <p:extLst>
      <p:ext uri="{BB962C8B-B14F-4D97-AF65-F5344CB8AC3E}">
        <p14:creationId xmlns:p14="http://schemas.microsoft.com/office/powerpoint/2010/main" val="17321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lstStyle/>
          <a:p>
            <a:pPr marL="0" indent="0">
              <a:buNone/>
            </a:pPr>
            <a:endParaRPr lang="da-DK" dirty="0" smtClean="0"/>
          </a:p>
          <a:p>
            <a:pPr marL="0" indent="0">
              <a:buNone/>
            </a:pPr>
            <a:endParaRPr lang="da-DK" dirty="0"/>
          </a:p>
          <a:p>
            <a:pPr marL="0" indent="0">
              <a:buNone/>
            </a:pPr>
            <a:endParaRPr lang="da-DK" dirty="0" smtClean="0"/>
          </a:p>
          <a:p>
            <a:pPr marL="0" indent="0">
              <a:buNone/>
            </a:pPr>
            <a:r>
              <a:rPr lang="da-DK" sz="2800" b="1" dirty="0"/>
              <a:t>H</a:t>
            </a:r>
            <a:r>
              <a:rPr lang="da-DK" sz="2800" b="1" dirty="0" smtClean="0"/>
              <a:t>vordan </a:t>
            </a:r>
            <a:r>
              <a:rPr lang="da-DK" sz="2800" b="1" dirty="0"/>
              <a:t>kan </a:t>
            </a:r>
            <a:r>
              <a:rPr lang="da-DK" sz="2800" b="1" dirty="0" smtClean="0"/>
              <a:t>vi (beboere</a:t>
            </a:r>
            <a:r>
              <a:rPr lang="da-DK" sz="2800" b="1" dirty="0"/>
              <a:t>, pårørende og </a:t>
            </a:r>
            <a:r>
              <a:rPr lang="da-DK" sz="2800" b="1" dirty="0" smtClean="0"/>
              <a:t>medarbejdere) i fælleskab få skabt tryg og hjemlig ramme på Kirstinehaven?</a:t>
            </a:r>
          </a:p>
          <a:p>
            <a:endParaRPr lang="da-DK" b="1" dirty="0"/>
          </a:p>
          <a:p>
            <a:endParaRPr lang="da-DK" dirty="0" smtClean="0"/>
          </a:p>
        </p:txBody>
      </p:sp>
    </p:spTree>
    <p:extLst>
      <p:ext uri="{BB962C8B-B14F-4D97-AF65-F5344CB8AC3E}">
        <p14:creationId xmlns:p14="http://schemas.microsoft.com/office/powerpoint/2010/main" val="702913038"/>
      </p:ext>
    </p:extLst>
  </p:cSld>
  <p:clrMapOvr>
    <a:masterClrMapping/>
  </p:clrMapOvr>
</p:sld>
</file>

<file path=ppt/theme/theme1.xml><?xml version="1.0" encoding="utf-8"?>
<a:theme xmlns:a="http://schemas.openxmlformats.org/drawingml/2006/main" name="Præsentation">
  <a:themeElements>
    <a:clrScheme name="Kontortema 2">
      <a:dk1>
        <a:srgbClr val="000000"/>
      </a:dk1>
      <a:lt1>
        <a:srgbClr val="FFFFFF"/>
      </a:lt1>
      <a:dk2>
        <a:srgbClr val="FFFFFF"/>
      </a:dk2>
      <a:lt2>
        <a:srgbClr val="C40075"/>
      </a:lt2>
      <a:accent1>
        <a:srgbClr val="007AAF"/>
      </a:accent1>
      <a:accent2>
        <a:srgbClr val="94AF2A"/>
      </a:accent2>
      <a:accent3>
        <a:srgbClr val="FFFFFF"/>
      </a:accent3>
      <a:accent4>
        <a:srgbClr val="000000"/>
      </a:accent4>
      <a:accent5>
        <a:srgbClr val="AABED4"/>
      </a:accent5>
      <a:accent6>
        <a:srgbClr val="869E25"/>
      </a:accent6>
      <a:hlink>
        <a:srgbClr val="C4161C"/>
      </a:hlink>
      <a:folHlink>
        <a:srgbClr val="C96419"/>
      </a:folHlink>
    </a:clrScheme>
    <a:fontScheme name="Kontortema">
      <a:majorFont>
        <a:latin typeface="Verdana"/>
        <a:ea typeface="ヒラギノ角ゴ Pro W3"/>
        <a:cs typeface=""/>
      </a:majorFont>
      <a:minorFont>
        <a:latin typeface="Verdana"/>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Kontortema 1">
        <a:dk1>
          <a:srgbClr val="000000"/>
        </a:dk1>
        <a:lt1>
          <a:srgbClr val="FFFFFF"/>
        </a:lt1>
        <a:dk2>
          <a:srgbClr val="000000"/>
        </a:dk2>
        <a:lt2>
          <a:srgbClr val="C40075"/>
        </a:lt2>
        <a:accent1>
          <a:srgbClr val="007AAF"/>
        </a:accent1>
        <a:accent2>
          <a:srgbClr val="94AF2A"/>
        </a:accent2>
        <a:accent3>
          <a:srgbClr val="FFFFFF"/>
        </a:accent3>
        <a:accent4>
          <a:srgbClr val="000000"/>
        </a:accent4>
        <a:accent5>
          <a:srgbClr val="AABED4"/>
        </a:accent5>
        <a:accent6>
          <a:srgbClr val="869E25"/>
        </a:accent6>
        <a:hlink>
          <a:srgbClr val="C4161C"/>
        </a:hlink>
        <a:folHlink>
          <a:srgbClr val="C96419"/>
        </a:folHlink>
      </a:clrScheme>
      <a:clrMap bg1="lt1" tx1="dk1" bg2="lt2" tx2="dk2" accent1="accent1" accent2="accent2" accent3="accent3" accent4="accent4" accent5="accent5" accent6="accent6" hlink="hlink" folHlink="folHlink"/>
    </a:extraClrScheme>
    <a:extraClrScheme>
      <a:clrScheme name="Kontortema 2">
        <a:dk1>
          <a:srgbClr val="000000"/>
        </a:dk1>
        <a:lt1>
          <a:srgbClr val="FFFFFF"/>
        </a:lt1>
        <a:dk2>
          <a:srgbClr val="FFFFFF"/>
        </a:dk2>
        <a:lt2>
          <a:srgbClr val="C40075"/>
        </a:lt2>
        <a:accent1>
          <a:srgbClr val="007AAF"/>
        </a:accent1>
        <a:accent2>
          <a:srgbClr val="94AF2A"/>
        </a:accent2>
        <a:accent3>
          <a:srgbClr val="FFFFFF"/>
        </a:accent3>
        <a:accent4>
          <a:srgbClr val="000000"/>
        </a:accent4>
        <a:accent5>
          <a:srgbClr val="AABED4"/>
        </a:accent5>
        <a:accent6>
          <a:srgbClr val="869E25"/>
        </a:accent6>
        <a:hlink>
          <a:srgbClr val="C4161C"/>
        </a:hlink>
        <a:folHlink>
          <a:srgbClr val="C964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Ballerup nylogo</Template>
  <TotalTime>1257</TotalTime>
  <Words>509</Words>
  <Application>Microsoft Office PowerPoint</Application>
  <PresentationFormat>Skærmshow (4:3)</PresentationFormat>
  <Paragraphs>40</Paragraphs>
  <Slides>8</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8</vt:i4>
      </vt:variant>
    </vt:vector>
  </HeadingPairs>
  <TitlesOfParts>
    <vt:vector size="12" baseType="lpstr">
      <vt:lpstr>Verdana</vt:lpstr>
      <vt:lpstr>Warnock Pro Subhead</vt:lpstr>
      <vt:lpstr>ヒラギノ角ゴ Pro W3</vt:lpstr>
      <vt:lpstr>Præsentation</vt:lpstr>
      <vt:lpstr>Borger Pårørendemøde ved Plejehjemmet Kirstinehaven </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Ballerup Kommune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Ændringer i forløbsstruktur i NEXUS</dc:title>
  <dc:creator>Margret Ina Bjarnadottir (MBJ4)</dc:creator>
  <cp:keywords>Forandringsledelse</cp:keywords>
  <cp:lastModifiedBy>Gitte Bagger Hansen (GIH2)</cp:lastModifiedBy>
  <cp:revision>84</cp:revision>
  <cp:lastPrinted>2022-11-03T15:02:01Z</cp:lastPrinted>
  <dcterms:created xsi:type="dcterms:W3CDTF">2022-08-24T10:07:35Z</dcterms:created>
  <dcterms:modified xsi:type="dcterms:W3CDTF">2022-11-16T13:02:37Z</dcterms:modified>
</cp:coreProperties>
</file>